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DD4AFD-C404-41E8-86EA-7EBD23C107B6}"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EABDB7-EBD1-422D-A8CA-DF3D6758FDF4}"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973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D4AFD-C404-41E8-86EA-7EBD23C107B6}"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EABDB7-EBD1-422D-A8CA-DF3D6758FDF4}" type="slidenum">
              <a:rPr lang="en-IN" smtClean="0"/>
              <a:t>‹#›</a:t>
            </a:fld>
            <a:endParaRPr lang="en-IN"/>
          </a:p>
        </p:txBody>
      </p:sp>
    </p:spTree>
    <p:extLst>
      <p:ext uri="{BB962C8B-B14F-4D97-AF65-F5344CB8AC3E}">
        <p14:creationId xmlns:p14="http://schemas.microsoft.com/office/powerpoint/2010/main" val="3685865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D4AFD-C404-41E8-86EA-7EBD23C107B6}"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EABDB7-EBD1-422D-A8CA-DF3D6758FDF4}" type="slidenum">
              <a:rPr lang="en-IN" smtClean="0"/>
              <a:t>‹#›</a:t>
            </a:fld>
            <a:endParaRPr lang="en-IN"/>
          </a:p>
        </p:txBody>
      </p:sp>
    </p:spTree>
    <p:extLst>
      <p:ext uri="{BB962C8B-B14F-4D97-AF65-F5344CB8AC3E}">
        <p14:creationId xmlns:p14="http://schemas.microsoft.com/office/powerpoint/2010/main" val="1129177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D4AFD-C404-41E8-86EA-7EBD23C107B6}"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EABDB7-EBD1-422D-A8CA-DF3D6758FDF4}" type="slidenum">
              <a:rPr lang="en-IN" smtClean="0"/>
              <a:t>‹#›</a:t>
            </a:fld>
            <a:endParaRPr lang="en-IN"/>
          </a:p>
        </p:txBody>
      </p:sp>
    </p:spTree>
    <p:extLst>
      <p:ext uri="{BB962C8B-B14F-4D97-AF65-F5344CB8AC3E}">
        <p14:creationId xmlns:p14="http://schemas.microsoft.com/office/powerpoint/2010/main" val="385305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D4AFD-C404-41E8-86EA-7EBD23C107B6}"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EABDB7-EBD1-422D-A8CA-DF3D6758FDF4}"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795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DD4AFD-C404-41E8-86EA-7EBD23C107B6}" type="datetimeFigureOut">
              <a:rPr lang="en-IN" smtClean="0"/>
              <a:t>11-04-2023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EABDB7-EBD1-422D-A8CA-DF3D6758FDF4}" type="slidenum">
              <a:rPr lang="en-IN" smtClean="0"/>
              <a:t>‹#›</a:t>
            </a:fld>
            <a:endParaRPr lang="en-IN"/>
          </a:p>
        </p:txBody>
      </p:sp>
    </p:spTree>
    <p:extLst>
      <p:ext uri="{BB962C8B-B14F-4D97-AF65-F5344CB8AC3E}">
        <p14:creationId xmlns:p14="http://schemas.microsoft.com/office/powerpoint/2010/main" val="2987836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DD4AFD-C404-41E8-86EA-7EBD23C107B6}" type="datetimeFigureOut">
              <a:rPr lang="en-IN" smtClean="0"/>
              <a:t>11-04-2023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8EABDB7-EBD1-422D-A8CA-DF3D6758FDF4}" type="slidenum">
              <a:rPr lang="en-IN" smtClean="0"/>
              <a:t>‹#›</a:t>
            </a:fld>
            <a:endParaRPr lang="en-IN"/>
          </a:p>
        </p:txBody>
      </p:sp>
    </p:spTree>
    <p:extLst>
      <p:ext uri="{BB962C8B-B14F-4D97-AF65-F5344CB8AC3E}">
        <p14:creationId xmlns:p14="http://schemas.microsoft.com/office/powerpoint/2010/main" val="409809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DD4AFD-C404-41E8-86EA-7EBD23C107B6}" type="datetimeFigureOut">
              <a:rPr lang="en-IN" smtClean="0"/>
              <a:t>11-04-2023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8EABDB7-EBD1-422D-A8CA-DF3D6758FDF4}" type="slidenum">
              <a:rPr lang="en-IN" smtClean="0"/>
              <a:t>‹#›</a:t>
            </a:fld>
            <a:endParaRPr lang="en-IN"/>
          </a:p>
        </p:txBody>
      </p:sp>
    </p:spTree>
    <p:extLst>
      <p:ext uri="{BB962C8B-B14F-4D97-AF65-F5344CB8AC3E}">
        <p14:creationId xmlns:p14="http://schemas.microsoft.com/office/powerpoint/2010/main" val="357337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5DD4AFD-C404-41E8-86EA-7EBD23C107B6}" type="datetimeFigureOut">
              <a:rPr lang="en-IN" smtClean="0"/>
              <a:t>11-04-2023</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E8EABDB7-EBD1-422D-A8CA-DF3D6758FDF4}" type="slidenum">
              <a:rPr lang="en-IN" smtClean="0"/>
              <a:t>‹#›</a:t>
            </a:fld>
            <a:endParaRPr lang="en-IN"/>
          </a:p>
        </p:txBody>
      </p:sp>
    </p:spTree>
    <p:extLst>
      <p:ext uri="{BB962C8B-B14F-4D97-AF65-F5344CB8AC3E}">
        <p14:creationId xmlns:p14="http://schemas.microsoft.com/office/powerpoint/2010/main" val="91033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5DD4AFD-C404-41E8-86EA-7EBD23C107B6}" type="datetimeFigureOut">
              <a:rPr lang="en-IN" smtClean="0"/>
              <a:t>11-04-2023</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8EABDB7-EBD1-422D-A8CA-DF3D6758FDF4}" type="slidenum">
              <a:rPr lang="en-IN" smtClean="0"/>
              <a:t>‹#›</a:t>
            </a:fld>
            <a:endParaRPr lang="en-IN"/>
          </a:p>
        </p:txBody>
      </p:sp>
    </p:spTree>
    <p:extLst>
      <p:ext uri="{BB962C8B-B14F-4D97-AF65-F5344CB8AC3E}">
        <p14:creationId xmlns:p14="http://schemas.microsoft.com/office/powerpoint/2010/main" val="4270366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5DD4AFD-C404-41E8-86EA-7EBD23C107B6}" type="datetimeFigureOut">
              <a:rPr lang="en-IN" smtClean="0"/>
              <a:t>11-04-2023</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8EABDB7-EBD1-422D-A8CA-DF3D6758FDF4}" type="slidenum">
              <a:rPr lang="en-IN" smtClean="0"/>
              <a:t>‹#›</a:t>
            </a:fld>
            <a:endParaRPr lang="en-IN"/>
          </a:p>
        </p:txBody>
      </p:sp>
    </p:spTree>
    <p:extLst>
      <p:ext uri="{BB962C8B-B14F-4D97-AF65-F5344CB8AC3E}">
        <p14:creationId xmlns:p14="http://schemas.microsoft.com/office/powerpoint/2010/main" val="60208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5DD4AFD-C404-41E8-86EA-7EBD23C107B6}" type="datetimeFigureOut">
              <a:rPr lang="en-IN" smtClean="0"/>
              <a:t>11-04-2023</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8EABDB7-EBD1-422D-A8CA-DF3D6758FDF4}"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532273"/>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0235B-2A96-5F39-E1C8-4CBF20A40494}"/>
              </a:ext>
            </a:extLst>
          </p:cNvPr>
          <p:cNvSpPr>
            <a:spLocks noGrp="1"/>
          </p:cNvSpPr>
          <p:nvPr>
            <p:ph type="ctrTitle"/>
          </p:nvPr>
        </p:nvSpPr>
        <p:spPr>
          <a:xfrm>
            <a:off x="563880" y="1150838"/>
            <a:ext cx="11064239" cy="1717579"/>
          </a:xfrm>
        </p:spPr>
        <p:txBody>
          <a:bodyPr/>
          <a:lstStyle/>
          <a:p>
            <a:endParaRPr lang="en-IN" dirty="0"/>
          </a:p>
        </p:txBody>
      </p:sp>
      <p:sp>
        <p:nvSpPr>
          <p:cNvPr id="3" name="Subtitle 2">
            <a:extLst>
              <a:ext uri="{FF2B5EF4-FFF2-40B4-BE49-F238E27FC236}">
                <a16:creationId xmlns:a16="http://schemas.microsoft.com/office/drawing/2014/main" id="{B0330641-83B9-42ED-F665-9B4484A0E3D6}"/>
              </a:ext>
            </a:extLst>
          </p:cNvPr>
          <p:cNvSpPr>
            <a:spLocks noGrp="1"/>
          </p:cNvSpPr>
          <p:nvPr>
            <p:ph type="subTitle" idx="1"/>
          </p:nvPr>
        </p:nvSpPr>
        <p:spPr/>
        <p:txBody>
          <a:bodyPr/>
          <a:lstStyle/>
          <a:p>
            <a:endParaRPr lang="en-IN"/>
          </a:p>
        </p:txBody>
      </p:sp>
      <p:pic>
        <p:nvPicPr>
          <p:cNvPr id="1026" name="Picture 2" descr="What Is a Mixed Economy? Pros, Cons and Examples - TheStreet">
            <a:extLst>
              <a:ext uri="{FF2B5EF4-FFF2-40B4-BE49-F238E27FC236}">
                <a16:creationId xmlns:a16="http://schemas.microsoft.com/office/drawing/2014/main" id="{6E9C820E-E78F-2451-3DB7-6300BDCCFD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91886"/>
            <a:ext cx="10058399" cy="6176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50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DB1BE-3809-3BF3-BACD-E09B36D4F465}"/>
              </a:ext>
            </a:extLst>
          </p:cNvPr>
          <p:cNvSpPr>
            <a:spLocks noGrp="1"/>
          </p:cNvSpPr>
          <p:nvPr>
            <p:ph type="title"/>
          </p:nvPr>
        </p:nvSpPr>
        <p:spPr/>
        <p:txBody>
          <a:bodyPr>
            <a:normAutofit/>
          </a:bodyPr>
          <a:lstStyle/>
          <a:p>
            <a:r>
              <a:rPr lang="en-US" sz="3600" dirty="0">
                <a:latin typeface="Algerian" panose="04020705040A02060702" pitchFamily="82" charset="0"/>
              </a:rPr>
              <a:t>The importance of money in mixed economy </a:t>
            </a:r>
            <a:endParaRPr lang="en-IN" sz="3600" dirty="0">
              <a:latin typeface="Algerian" panose="04020705040A02060702" pitchFamily="82" charset="0"/>
            </a:endParaRPr>
          </a:p>
        </p:txBody>
      </p:sp>
      <p:sp>
        <p:nvSpPr>
          <p:cNvPr id="3" name="Content Placeholder 2">
            <a:extLst>
              <a:ext uri="{FF2B5EF4-FFF2-40B4-BE49-F238E27FC236}">
                <a16:creationId xmlns:a16="http://schemas.microsoft.com/office/drawing/2014/main" id="{33FCFC5A-998B-3EDB-5D03-989BFB71A900}"/>
              </a:ext>
            </a:extLst>
          </p:cNvPr>
          <p:cNvSpPr>
            <a:spLocks noGrp="1"/>
          </p:cNvSpPr>
          <p:nvPr>
            <p:ph idx="1"/>
          </p:nvPr>
        </p:nvSpPr>
        <p:spPr/>
        <p:txBody>
          <a:bodyPr>
            <a:normAutofit/>
          </a:bodyPr>
          <a:lstStyle/>
          <a:p>
            <a:pPr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Money as a </a:t>
            </a:r>
            <a:r>
              <a:rPr lang="en-US" sz="2400" b="1" dirty="0" err="1">
                <a:latin typeface="Times New Roman" panose="02020603050405020304" pitchFamily="18" charset="0"/>
                <a:cs typeface="Times New Roman" panose="02020603050405020304" pitchFamily="18" charset="0"/>
              </a:rPr>
              <a:t>Mobilising</a:t>
            </a:r>
            <a:r>
              <a:rPr lang="en-US" sz="2400" b="1" dirty="0">
                <a:latin typeface="Times New Roman" panose="02020603050405020304" pitchFamily="18" charset="0"/>
                <a:cs typeface="Times New Roman" panose="02020603050405020304" pitchFamily="18" charset="0"/>
              </a:rPr>
              <a:t> agent </a:t>
            </a:r>
            <a:r>
              <a:rPr lang="en-US" sz="2400" dirty="0">
                <a:latin typeface="Times New Roman" panose="02020603050405020304" pitchFamily="18" charset="0"/>
                <a:cs typeface="Times New Roman" panose="02020603050405020304" pitchFamily="18" charset="0"/>
              </a:rPr>
              <a:t>- Apart from performing the conventional functions, i.e., as a medium of exchange, as a measure of value, as a standard of deferred payment and as a store of value, money, through the expansion of monetary economy and the development of money market, plays an active and developmental role in a developing and mixed economy. Money acts as a great </a:t>
            </a:r>
            <a:r>
              <a:rPr lang="en-US" sz="2400" dirty="0" err="1">
                <a:latin typeface="Times New Roman" panose="02020603050405020304" pitchFamily="18" charset="0"/>
                <a:cs typeface="Times New Roman" panose="02020603050405020304" pitchFamily="18" charset="0"/>
              </a:rPr>
              <a:t>mobilising</a:t>
            </a:r>
            <a:r>
              <a:rPr lang="en-US" sz="2400" dirty="0">
                <a:latin typeface="Times New Roman" panose="02020603050405020304" pitchFamily="18" charset="0"/>
                <a:cs typeface="Times New Roman" panose="02020603050405020304" pitchFamily="18" charset="0"/>
              </a:rPr>
              <a:t> agent in these economies in a number of ways by increasing resources, generating new resources and channelizing resources into productive uses.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89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968A1-8C02-632F-97A2-02CF52DDBF43}"/>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90327DCD-29DB-87ED-3C7E-15331454EA11}"/>
              </a:ext>
            </a:extLst>
          </p:cNvPr>
          <p:cNvSpPr>
            <a:spLocks noGrp="1"/>
          </p:cNvSpPr>
          <p:nvPr>
            <p:ph idx="1"/>
          </p:nvPr>
        </p:nvSpPr>
        <p:spPr/>
        <p:txBody>
          <a:bodyPr>
            <a:normAutofit/>
          </a:bodyPr>
          <a:lstStyle/>
          <a:p>
            <a:pPr algn="just">
              <a:buFont typeface="Wingdings" panose="05000000000000000000" pitchFamily="2" charset="2"/>
              <a:buChar char="q"/>
            </a:pPr>
            <a:r>
              <a:rPr lang="en-US" sz="2400" b="1" dirty="0" err="1">
                <a:latin typeface="Times New Roman" panose="02020603050405020304" pitchFamily="18" charset="0"/>
                <a:cs typeface="Times New Roman" panose="02020603050405020304" pitchFamily="18" charset="0"/>
              </a:rPr>
              <a:t>Mobilisation</a:t>
            </a:r>
            <a:r>
              <a:rPr lang="en-US" sz="2400" b="1" dirty="0">
                <a:latin typeface="Times New Roman" panose="02020603050405020304" pitchFamily="18" charset="0"/>
                <a:cs typeface="Times New Roman" panose="02020603050405020304" pitchFamily="18" charset="0"/>
              </a:rPr>
              <a:t> of Saving </a:t>
            </a:r>
            <a:r>
              <a:rPr lang="en-US" sz="2400" dirty="0">
                <a:latin typeface="Times New Roman" panose="02020603050405020304" pitchFamily="18" charset="0"/>
                <a:cs typeface="Times New Roman" panose="02020603050405020304" pitchFamily="18" charset="0"/>
              </a:rPr>
              <a:t>- In the developing economies, saving and investment habits of the people are very poor. Expansion of money market promotes liquidity and safety of financial assets and thus encourages saving and investment. </a:t>
            </a:r>
          </a:p>
          <a:p>
            <a:pPr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Allocation of Resources </a:t>
            </a:r>
            <a:r>
              <a:rPr lang="en-US" sz="2400" dirty="0">
                <a:latin typeface="Times New Roman" panose="02020603050405020304" pitchFamily="18" charset="0"/>
                <a:cs typeface="Times New Roman" panose="02020603050405020304" pitchFamily="18" charset="0"/>
              </a:rPr>
              <a:t>- Money market allocates savings into productive investment channels and thus helps in achieving equilibrium between the demand for and supply of loanable funds. In this way, it leads to rational allocation of resources.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41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F6392-3A8C-F6BF-C057-77FB0E0811D2}"/>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6938A653-439E-0EAC-8BAB-09C77BE29CF2}"/>
              </a:ext>
            </a:extLst>
          </p:cNvPr>
          <p:cNvSpPr>
            <a:spLocks noGrp="1"/>
          </p:cNvSpPr>
          <p:nvPr>
            <p:ph idx="1"/>
          </p:nvPr>
        </p:nvSpPr>
        <p:spPr/>
        <p:txBody>
          <a:bodyPr>
            <a:normAutofit/>
          </a:bodyPr>
          <a:lstStyle/>
          <a:p>
            <a:pPr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Resource Mobility </a:t>
            </a:r>
            <a:r>
              <a:rPr lang="en-US" sz="2400" dirty="0">
                <a:latin typeface="Times New Roman" panose="02020603050405020304" pitchFamily="18" charset="0"/>
                <a:cs typeface="Times New Roman" panose="02020603050405020304" pitchFamily="18" charset="0"/>
              </a:rPr>
              <a:t>- Expansion of money economy increases the mobility of financial resources by enabling the transfer of funds from one sector to another. Such flow of funds is essential for the growth of the economy and commerce.</a:t>
            </a:r>
          </a:p>
          <a:p>
            <a:pPr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Increase in Investible Profits </a:t>
            </a:r>
            <a:r>
              <a:rPr lang="en-US" sz="2400" dirty="0">
                <a:latin typeface="Times New Roman" panose="02020603050405020304" pitchFamily="18" charset="0"/>
                <a:cs typeface="Times New Roman" panose="02020603050405020304" pitchFamily="18" charset="0"/>
              </a:rPr>
              <a:t>- Expansion of money, through its inflationary effect, redistributes income and wealth in </a:t>
            </a:r>
            <a:r>
              <a:rPr lang="en-US" sz="2400" dirty="0" err="1">
                <a:latin typeface="Times New Roman" panose="02020603050405020304" pitchFamily="18" charset="0"/>
                <a:cs typeface="Times New Roman" panose="02020603050405020304" pitchFamily="18" charset="0"/>
              </a:rPr>
              <a:t>favour</a:t>
            </a:r>
            <a:r>
              <a:rPr lang="en-US" sz="2400" dirty="0">
                <a:latin typeface="Times New Roman" panose="02020603050405020304" pitchFamily="18" charset="0"/>
                <a:cs typeface="Times New Roman" panose="02020603050405020304" pitchFamily="18" charset="0"/>
              </a:rPr>
              <a:t> of the entrepreneurial classes who have high propensity to save. With this redistribution, the profits and savings in the economy increase. The increase in savings is used for investment purpose.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773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7FC71-A714-0B81-30C9-72F55984B33A}"/>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68D8B6BC-695E-5710-86D7-445AE8993970}"/>
              </a:ext>
            </a:extLst>
          </p:cNvPr>
          <p:cNvSpPr>
            <a:spLocks noGrp="1"/>
          </p:cNvSpPr>
          <p:nvPr>
            <p:ph idx="1"/>
          </p:nvPr>
        </p:nvSpPr>
        <p:spPr/>
        <p:txBody>
          <a:bodyPr>
            <a:normAutofit/>
          </a:bodyPr>
          <a:lstStyle/>
          <a:p>
            <a:pPr algn="just">
              <a:buFont typeface="Wingdings" panose="05000000000000000000" pitchFamily="2" charset="2"/>
              <a:buChar char="q"/>
            </a:pPr>
            <a:r>
              <a:rPr lang="en-US" sz="2400" b="1" dirty="0" err="1">
                <a:latin typeface="Times New Roman" panose="02020603050405020304" pitchFamily="18" charset="0"/>
                <a:cs typeface="Times New Roman" panose="02020603050405020304" pitchFamily="18" charset="0"/>
              </a:rPr>
              <a:t>Mobilisation</a:t>
            </a:r>
            <a:r>
              <a:rPr lang="en-US" sz="2400" b="1" dirty="0">
                <a:latin typeface="Times New Roman" panose="02020603050405020304" pitchFamily="18" charset="0"/>
                <a:cs typeface="Times New Roman" panose="02020603050405020304" pitchFamily="18" charset="0"/>
              </a:rPr>
              <a:t> of Human Resources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Monetisation</a:t>
            </a:r>
            <a:r>
              <a:rPr lang="en-US" sz="2400" dirty="0">
                <a:latin typeface="Times New Roman" panose="02020603050405020304" pitchFamily="18" charset="0"/>
                <a:cs typeface="Times New Roman" panose="02020603050405020304" pitchFamily="18" charset="0"/>
              </a:rPr>
              <a:t> of the economy by facilitating system of payments encourages the </a:t>
            </a:r>
            <a:r>
              <a:rPr lang="en-US" sz="2400" dirty="0" err="1">
                <a:latin typeface="Times New Roman" panose="02020603050405020304" pitchFamily="18" charset="0"/>
                <a:cs typeface="Times New Roman" panose="02020603050405020304" pitchFamily="18" charset="0"/>
              </a:rPr>
              <a:t>mobilisation</a:t>
            </a:r>
            <a:r>
              <a:rPr lang="en-US" sz="2400" dirty="0">
                <a:latin typeface="Times New Roman" panose="02020603050405020304" pitchFamily="18" charset="0"/>
                <a:cs typeface="Times New Roman" panose="02020603050405020304" pitchFamily="18" charset="0"/>
              </a:rPr>
              <a:t> of human resources. Money, through its inflationary role, increases the aggregate demand and thus permits fuller </a:t>
            </a:r>
            <a:r>
              <a:rPr lang="en-US" sz="2400" dirty="0" err="1">
                <a:latin typeface="Times New Roman" panose="02020603050405020304" pitchFamily="18" charset="0"/>
                <a:cs typeface="Times New Roman" panose="02020603050405020304" pitchFamily="18" charset="0"/>
              </a:rPr>
              <a:t>utilisation</a:t>
            </a:r>
            <a:r>
              <a:rPr lang="en-US" sz="2400" dirty="0">
                <a:latin typeface="Times New Roman" panose="02020603050405020304" pitchFamily="18" charset="0"/>
                <a:cs typeface="Times New Roman" panose="02020603050405020304" pitchFamily="18" charset="0"/>
              </a:rPr>
              <a:t> of manpower. This leads to quicker achievement of the objective of full employment. </a:t>
            </a:r>
          </a:p>
          <a:p>
            <a:pPr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Implementation of Monetary Policy </a:t>
            </a:r>
            <a:r>
              <a:rPr lang="en-US" sz="2400" dirty="0">
                <a:latin typeface="Times New Roman" panose="02020603050405020304" pitchFamily="18" charset="0"/>
                <a:cs typeface="Times New Roman" panose="02020603050405020304" pitchFamily="18" charset="0"/>
              </a:rPr>
              <a:t>- A well-developed money market is a precondition for the effective and successful implementation of the monetary policy of the central bank aiming at </a:t>
            </a:r>
            <a:r>
              <a:rPr lang="en-US" sz="2400" dirty="0" err="1">
                <a:latin typeface="Times New Roman" panose="02020603050405020304" pitchFamily="18" charset="0"/>
                <a:cs typeface="Times New Roman" panose="02020603050405020304" pitchFamily="18" charset="0"/>
              </a:rPr>
              <a:t>mobilisation</a:t>
            </a:r>
            <a:r>
              <a:rPr lang="en-US" sz="2400" dirty="0">
                <a:latin typeface="Times New Roman" panose="02020603050405020304" pitchFamily="18" charset="0"/>
                <a:cs typeface="Times New Roman" panose="02020603050405020304" pitchFamily="18" charset="0"/>
              </a:rPr>
              <a:t> and channelization of essential resources for economic development.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6110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12</TotalTime>
  <Words>368</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Algerian</vt:lpstr>
      <vt:lpstr>Arial</vt:lpstr>
      <vt:lpstr>Calibri</vt:lpstr>
      <vt:lpstr>Calibri Light</vt:lpstr>
      <vt:lpstr>Times New Roman</vt:lpstr>
      <vt:lpstr>Wingdings</vt:lpstr>
      <vt:lpstr>Retrospect</vt:lpstr>
      <vt:lpstr>PowerPoint Presentation</vt:lpstr>
      <vt:lpstr>The importance of money in mixed economy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2023-04-11T04:00:25Z</dcterms:created>
  <dcterms:modified xsi:type="dcterms:W3CDTF">2023-04-11T04:12:45Z</dcterms:modified>
</cp:coreProperties>
</file>